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Credit Card Transaction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analysis of credit card transactions, revenue performance, and customer insights across multiple dimensions.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783455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Geographic Revenue Distribution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658660"/>
            <a:ext cx="2133600" cy="20574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37235" y="4058245"/>
            <a:ext cx="3535085" cy="263247"/>
          </a:xfrm>
          <a:prstGeom prst="roundRect">
            <a:avLst>
              <a:gd name="adj" fmla="val 12002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737235" y="4058245"/>
            <a:ext cx="812959" cy="263247"/>
          </a:xfrm>
          <a:prstGeom prst="roundRect">
            <a:avLst>
              <a:gd name="adj" fmla="val 12002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4430197" y="4058245"/>
            <a:ext cx="51685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23%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7235" y="458462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Texas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37235" y="5039916"/>
            <a:ext cx="420981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$13M total revenue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210294" y="4058245"/>
            <a:ext cx="3535085" cy="263247"/>
          </a:xfrm>
          <a:prstGeom prst="roundRect">
            <a:avLst>
              <a:gd name="adj" fmla="val 12002"/>
            </a:avLst>
          </a:prstGeom>
          <a:solidFill>
            <a:srgbClr val="E5DFD2"/>
          </a:solidFill>
          <a:ln/>
        </p:spPr>
      </p:sp>
      <p:sp>
        <p:nvSpPr>
          <p:cNvPr id="10" name="Shape 7"/>
          <p:cNvSpPr/>
          <p:nvPr/>
        </p:nvSpPr>
        <p:spPr>
          <a:xfrm>
            <a:off x="5210294" y="4058245"/>
            <a:ext cx="812959" cy="263247"/>
          </a:xfrm>
          <a:prstGeom prst="roundRect">
            <a:avLst>
              <a:gd name="adj" fmla="val 12002"/>
            </a:avLst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8903256" y="4058245"/>
            <a:ext cx="51685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23%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210294" y="458462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 York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210294" y="5039916"/>
            <a:ext cx="420981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$13M total revenue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9683353" y="4058245"/>
            <a:ext cx="3535085" cy="263247"/>
          </a:xfrm>
          <a:prstGeom prst="roundRect">
            <a:avLst>
              <a:gd name="adj" fmla="val 12002"/>
            </a:avLst>
          </a:prstGeom>
          <a:solidFill>
            <a:srgbClr val="E5DFD2"/>
          </a:solidFill>
          <a:ln/>
        </p:spPr>
      </p:sp>
      <p:sp>
        <p:nvSpPr>
          <p:cNvPr id="15" name="Shape 12"/>
          <p:cNvSpPr/>
          <p:nvPr/>
        </p:nvSpPr>
        <p:spPr>
          <a:xfrm>
            <a:off x="9683353" y="4058245"/>
            <a:ext cx="812959" cy="263247"/>
          </a:xfrm>
          <a:prstGeom prst="roundRect">
            <a:avLst>
              <a:gd name="adj" fmla="val 12002"/>
            </a:avLst>
          </a:prstGeom>
          <a:solidFill>
            <a:srgbClr val="282824"/>
          </a:solidFill>
          <a:ln/>
        </p:spPr>
      </p:sp>
      <p:sp>
        <p:nvSpPr>
          <p:cNvPr id="16" name="Text 13"/>
          <p:cNvSpPr/>
          <p:nvPr/>
        </p:nvSpPr>
        <p:spPr>
          <a:xfrm>
            <a:off x="13376315" y="4058245"/>
            <a:ext cx="51685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23%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683353" y="458462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California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683353" y="5039916"/>
            <a:ext cx="420981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$13M total revenue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737235" y="5903357"/>
            <a:ext cx="3535085" cy="263247"/>
          </a:xfrm>
          <a:prstGeom prst="roundRect">
            <a:avLst>
              <a:gd name="adj" fmla="val 12002"/>
            </a:avLst>
          </a:prstGeom>
          <a:solidFill>
            <a:srgbClr val="E5DFD2"/>
          </a:solidFill>
          <a:ln/>
        </p:spPr>
      </p:sp>
      <p:sp>
        <p:nvSpPr>
          <p:cNvPr id="20" name="Shape 17"/>
          <p:cNvSpPr/>
          <p:nvPr/>
        </p:nvSpPr>
        <p:spPr>
          <a:xfrm>
            <a:off x="737235" y="5903357"/>
            <a:ext cx="636270" cy="263247"/>
          </a:xfrm>
          <a:prstGeom prst="roundRect">
            <a:avLst>
              <a:gd name="adj" fmla="val 12002"/>
            </a:avLst>
          </a:prstGeom>
          <a:solidFill>
            <a:srgbClr val="282824"/>
          </a:solidFill>
          <a:ln/>
        </p:spPr>
      </p:sp>
      <p:sp>
        <p:nvSpPr>
          <p:cNvPr id="21" name="Text 18"/>
          <p:cNvSpPr/>
          <p:nvPr/>
        </p:nvSpPr>
        <p:spPr>
          <a:xfrm>
            <a:off x="4430197" y="5903357"/>
            <a:ext cx="51685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18%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737235" y="642973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Florida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37235" y="6885027"/>
            <a:ext cx="420981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$10M total revenue</a:t>
            </a:r>
            <a:endParaRPr lang="en-US" sz="1650" dirty="0"/>
          </a:p>
        </p:txBody>
      </p:sp>
      <p:sp>
        <p:nvSpPr>
          <p:cNvPr id="24" name="Shape 21"/>
          <p:cNvSpPr/>
          <p:nvPr/>
        </p:nvSpPr>
        <p:spPr>
          <a:xfrm>
            <a:off x="5210294" y="5903357"/>
            <a:ext cx="3687842" cy="263247"/>
          </a:xfrm>
          <a:prstGeom prst="roundRect">
            <a:avLst>
              <a:gd name="adj" fmla="val 12002"/>
            </a:avLst>
          </a:prstGeom>
          <a:solidFill>
            <a:srgbClr val="E5DFD2"/>
          </a:solidFill>
          <a:ln/>
        </p:spPr>
      </p:sp>
      <p:sp>
        <p:nvSpPr>
          <p:cNvPr id="25" name="Shape 22"/>
          <p:cNvSpPr/>
          <p:nvPr/>
        </p:nvSpPr>
        <p:spPr>
          <a:xfrm>
            <a:off x="5210294" y="5903357"/>
            <a:ext cx="331827" cy="263247"/>
          </a:xfrm>
          <a:prstGeom prst="roundRect">
            <a:avLst>
              <a:gd name="adj" fmla="val 12002"/>
            </a:avLst>
          </a:prstGeom>
          <a:solidFill>
            <a:srgbClr val="282824"/>
          </a:solidFill>
          <a:ln/>
        </p:spPr>
      </p:sp>
      <p:sp>
        <p:nvSpPr>
          <p:cNvPr id="26" name="Text 23"/>
          <p:cNvSpPr/>
          <p:nvPr/>
        </p:nvSpPr>
        <p:spPr>
          <a:xfrm>
            <a:off x="9056013" y="5903357"/>
            <a:ext cx="36409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9%</a:t>
            </a:r>
            <a:endParaRPr lang="en-US" sz="2050" dirty="0"/>
          </a:p>
        </p:txBody>
      </p:sp>
      <p:sp>
        <p:nvSpPr>
          <p:cNvPr id="27" name="Text 24"/>
          <p:cNvSpPr/>
          <p:nvPr/>
        </p:nvSpPr>
        <p:spPr>
          <a:xfrm>
            <a:off x="5210294" y="642973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 Jersey</a:t>
            </a:r>
            <a:endParaRPr lang="en-US" sz="2050" dirty="0"/>
          </a:p>
        </p:txBody>
      </p:sp>
      <p:sp>
        <p:nvSpPr>
          <p:cNvPr id="28" name="Text 25"/>
          <p:cNvSpPr/>
          <p:nvPr/>
        </p:nvSpPr>
        <p:spPr>
          <a:xfrm>
            <a:off x="5210294" y="6885027"/>
            <a:ext cx="420981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$5M total revenue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737235" y="7458908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 five states contribute $54M combined, representing the majority of total revenue.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64550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$57M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943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Generated across all card categories and transaction types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$8.0M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Interest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96943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Interest earned from customer transactions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667.2K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Transaction Count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96943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number of transactions processed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$45.5M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Transaction Amount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96943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value of all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Card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43207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2130981" y="6541651"/>
            <a:ext cx="44958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Blue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20266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4544B"/>
          </a:solidFill>
          <a:ln/>
        </p:spPr>
      </p:sp>
      <p:sp>
        <p:nvSpPr>
          <p:cNvPr id="7" name="Text 4"/>
          <p:cNvSpPr/>
          <p:nvPr/>
        </p:nvSpPr>
        <p:spPr>
          <a:xfrm>
            <a:off x="3490436" y="6541651"/>
            <a:ext cx="5595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Silver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3029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F7F73"/>
          </a:solidFill>
          <a:ln/>
        </p:spPr>
      </p:sp>
      <p:sp>
        <p:nvSpPr>
          <p:cNvPr id="9" name="Text 6"/>
          <p:cNvSpPr/>
          <p:nvPr/>
        </p:nvSpPr>
        <p:spPr>
          <a:xfrm>
            <a:off x="5470803" y="6541651"/>
            <a:ext cx="47720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Gold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61130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7A79E"/>
          </a:solidFill>
          <a:ln/>
        </p:spPr>
      </p:sp>
      <p:sp>
        <p:nvSpPr>
          <p:cNvPr id="11" name="Text 8"/>
          <p:cNvSpPr/>
          <p:nvPr/>
        </p:nvSpPr>
        <p:spPr>
          <a:xfrm>
            <a:off x="6899077" y="6541651"/>
            <a:ext cx="89237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Platinum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Category Breakdown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Blue cards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dominate revenue at $47M (83%), followed by Silver at $6M. Gold and Platinum cards contribute $3M and $1M respectively.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959096" y="435566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interest earned across all categories: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$8.0M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3" y="482679"/>
            <a:ext cx="600206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Quarterly Performance Trends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4363" y="1294448"/>
            <a:ext cx="7915275" cy="129194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789861" y="1469946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Q1 Performance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9861" y="1849398"/>
            <a:ext cx="756427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Revenue: $14.0M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Transactions: 163.3K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4363" y="2761893"/>
            <a:ext cx="7915275" cy="129194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89861" y="2937391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Q2 Performance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89861" y="3316843"/>
            <a:ext cx="756427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Revenue: $13.8M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Transactions: 164.2K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4363" y="4229338"/>
            <a:ext cx="7915275" cy="129194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789861" y="4404836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Q3 Performance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9861" y="4784288"/>
            <a:ext cx="756427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Revenue: $14.2M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Transactions: 166.6K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363" y="5696783"/>
            <a:ext cx="7915275" cy="1291947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789861" y="5872282"/>
            <a:ext cx="219420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Q4 Performance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89861" y="6251734"/>
            <a:ext cx="756427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Revenue: $14.5M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Transactions: 173.2K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363" y="7186136"/>
            <a:ext cx="7915275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Steady growth in transaction count from Q1 to Q4, with Q4 showing the highest transaction volume at 173.2K.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7264122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Distribution Analysis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4497467"/>
            <a:ext cx="3231833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Job Type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54023" y="5116711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Businessman: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$18M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4023" y="5536883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White-collar: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$10M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4023" y="5957054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Self-employed: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$9M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4023" y="6377226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Government: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$8M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4023" y="6797397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Blue-collar: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$7M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4023" y="7217569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Retirees: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$5M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5591" y="4497467"/>
            <a:ext cx="3231833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Education Level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585591" y="5116711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Graduate: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$23M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5591" y="5536883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School: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$11M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5591" y="5957054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Unknown: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$9M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85591" y="6377226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Uneducated: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$8M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85591" y="6797397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Post-Graduate: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$3M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585591" y="7217569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Doctorate: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$2M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514" y="539353"/>
            <a:ext cx="6760131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Spending Patterns by Category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6514" y="1838801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4" name="Shape 2"/>
          <p:cNvSpPr/>
          <p:nvPr/>
        </p:nvSpPr>
        <p:spPr>
          <a:xfrm>
            <a:off x="686514" y="1815941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3834051" y="1691640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05470" y="2329220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Bills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05470" y="2753439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$14M in revenue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3188" y="1838801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10" name="Shape 8"/>
          <p:cNvSpPr/>
          <p:nvPr/>
        </p:nvSpPr>
        <p:spPr>
          <a:xfrm>
            <a:off x="7413188" y="1815941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11" name="Shape 9"/>
          <p:cNvSpPr/>
          <p:nvPr/>
        </p:nvSpPr>
        <p:spPr>
          <a:xfrm>
            <a:off x="10384274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12" name="Text 10"/>
          <p:cNvSpPr/>
          <p:nvPr/>
        </p:nvSpPr>
        <p:spPr>
          <a:xfrm>
            <a:off x="10560725" y="1691640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32144" y="2329220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Entertainment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32144" y="2753439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$10M in revenue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6514" y="3776543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16" name="Shape 14"/>
          <p:cNvSpPr/>
          <p:nvPr/>
        </p:nvSpPr>
        <p:spPr>
          <a:xfrm>
            <a:off x="686514" y="3753683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18" name="Text 16"/>
          <p:cNvSpPr/>
          <p:nvPr/>
        </p:nvSpPr>
        <p:spPr>
          <a:xfrm>
            <a:off x="3834051" y="3629382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05470" y="4266962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Fuel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05470" y="4691182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$10M in revenue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413188" y="3776543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3188" y="3753683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84274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24" name="Text 22"/>
          <p:cNvSpPr/>
          <p:nvPr/>
        </p:nvSpPr>
        <p:spPr>
          <a:xfrm>
            <a:off x="10560725" y="3629382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632144" y="4266962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Grocery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32144" y="4691182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$9M in revenue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686514" y="5714286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28" name="Shape 26"/>
          <p:cNvSpPr/>
          <p:nvPr/>
        </p:nvSpPr>
        <p:spPr>
          <a:xfrm>
            <a:off x="686514" y="5691426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600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30" name="Text 28"/>
          <p:cNvSpPr/>
          <p:nvPr/>
        </p:nvSpPr>
        <p:spPr>
          <a:xfrm>
            <a:off x="3834051" y="5567124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905470" y="6204704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Food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905470" y="6628924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$8M in revenue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413188" y="5714286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FECE6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3188" y="5691426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282824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84274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282824"/>
          </a:solidFill>
          <a:ln/>
        </p:spPr>
      </p:sp>
      <p:sp>
        <p:nvSpPr>
          <p:cNvPr id="36" name="Text 34"/>
          <p:cNvSpPr/>
          <p:nvPr/>
        </p:nvSpPr>
        <p:spPr>
          <a:xfrm>
            <a:off x="10560725" y="5567124"/>
            <a:ext cx="23538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7632144" y="6204704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Travel</a:t>
            </a:r>
            <a:endParaRPr lang="en-US" sz="1900" dirty="0"/>
          </a:p>
        </p:txBody>
      </p:sp>
      <p:sp>
        <p:nvSpPr>
          <p:cNvPr id="38" name="Text 36"/>
          <p:cNvSpPr/>
          <p:nvPr/>
        </p:nvSpPr>
        <p:spPr>
          <a:xfrm>
            <a:off x="7632144" y="6628924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$6M in revenue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686514" y="7382351"/>
            <a:ext cx="132573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Bills lead expenditure at $14M, followed by Entertainment and Fuel at $10M each.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Card Usage Methods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64%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Swipe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$36M in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30%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Chip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$17M in revenue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7%</a:t>
            </a:r>
            <a:endParaRPr lang="en-US" sz="4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Online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$4M in revenue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swipe transactions dominate at 64%, while chip and online payments account for 30% and 7% respectively.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078"/>
            <a:ext cx="886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Demographics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7548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022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3893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09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999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$57M generated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7548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022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38934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09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Income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5999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$587.6M customer income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7548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022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38934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09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Score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59997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3.19 CSS rating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4671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Gender Distribution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2527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$31M revenue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$26M revenue</a:t>
            </a:r>
            <a:endParaRPr lang="en-US" sz="17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521" y="4699992"/>
            <a:ext cx="5311140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991"/>
            <a:ext cx="8128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Customer Segments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Age Groups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46227"/>
            <a:ext cx="1889760" cy="1798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9969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50-60: $14M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4189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40-50: $11M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8409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30-40: $10M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52629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60+: $9M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88161" y="2536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Income Groups</a:t>
            </a:r>
            <a:endParaRPr lang="en-US" sz="2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3146227"/>
            <a:ext cx="2392680" cy="18211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88161" y="522255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High: $23M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88161" y="566475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Medium: $16M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88161" y="610695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Low: $10M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782532" y="2536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Marital Status</a:t>
            </a:r>
            <a:endParaRPr lang="en-US" sz="22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532" y="3146227"/>
            <a:ext cx="2316480" cy="16687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82532" y="507015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Married: $29M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782532" y="5512356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Single: $24M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2025-12-10T14:09:41Z</dcterms:created>
  <dcterms:modified xsi:type="dcterms:W3CDTF">2025-12-10T14:09:41Z</dcterms:modified>
</cp:coreProperties>
</file>